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1" r:id="rId1"/>
  </p:sldMasterIdLst>
  <p:notesMasterIdLst>
    <p:notesMasterId r:id="rId30"/>
  </p:notesMasterIdLst>
  <p:handoutMasterIdLst>
    <p:handoutMasterId r:id="rId31"/>
  </p:handoutMasterIdLst>
  <p:sldIdLst>
    <p:sldId id="619" r:id="rId2"/>
    <p:sldId id="591" r:id="rId3"/>
    <p:sldId id="592" r:id="rId4"/>
    <p:sldId id="594" r:id="rId5"/>
    <p:sldId id="595" r:id="rId6"/>
    <p:sldId id="593" r:id="rId7"/>
    <p:sldId id="596" r:id="rId8"/>
    <p:sldId id="597" r:id="rId9"/>
    <p:sldId id="598" r:id="rId10"/>
    <p:sldId id="600" r:id="rId11"/>
    <p:sldId id="601" r:id="rId12"/>
    <p:sldId id="602" r:id="rId13"/>
    <p:sldId id="599" r:id="rId14"/>
    <p:sldId id="603" r:id="rId15"/>
    <p:sldId id="604" r:id="rId16"/>
    <p:sldId id="605" r:id="rId17"/>
    <p:sldId id="607" r:id="rId18"/>
    <p:sldId id="608" r:id="rId19"/>
    <p:sldId id="606" r:id="rId20"/>
    <p:sldId id="609" r:id="rId21"/>
    <p:sldId id="610" r:id="rId22"/>
    <p:sldId id="611" r:id="rId23"/>
    <p:sldId id="612" r:id="rId24"/>
    <p:sldId id="613" r:id="rId25"/>
    <p:sldId id="614" r:id="rId26"/>
    <p:sldId id="615" r:id="rId27"/>
    <p:sldId id="616" r:id="rId28"/>
    <p:sldId id="617" r:id="rId29"/>
  </p:sldIdLst>
  <p:sldSz cx="12192000" cy="6858000"/>
  <p:notesSz cx="6858000" cy="9144000"/>
  <p:custDataLst>
    <p:tags r:id="rId3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DBBCC05-0C25-4229-A9B2-A5F1102E1923}">
          <p14:sldIdLst>
            <p14:sldId id="619"/>
          </p14:sldIdLst>
        </p14:section>
        <p14:section name="无标题节" id="{1A0B149E-3AA5-4DCE-89AE-E3078D122171}">
          <p14:sldIdLst>
            <p14:sldId id="591"/>
            <p14:sldId id="592"/>
            <p14:sldId id="594"/>
            <p14:sldId id="595"/>
            <p14:sldId id="593"/>
            <p14:sldId id="596"/>
            <p14:sldId id="597"/>
            <p14:sldId id="598"/>
            <p14:sldId id="600"/>
            <p14:sldId id="601"/>
            <p14:sldId id="602"/>
            <p14:sldId id="599"/>
            <p14:sldId id="603"/>
            <p14:sldId id="604"/>
            <p14:sldId id="605"/>
            <p14:sldId id="607"/>
            <p14:sldId id="608"/>
            <p14:sldId id="606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2230" autoAdjust="0"/>
  </p:normalViewPr>
  <p:slideViewPr>
    <p:cSldViewPr>
      <p:cViewPr>
        <p:scale>
          <a:sx n="66" d="100"/>
          <a:sy n="66" d="100"/>
        </p:scale>
        <p:origin x="2283" y="109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DFC01037-CA74-4609-B64E-B6393D6FB569}" type="datetimeFigureOut">
              <a:rPr lang="zh-CN" altLang="en-US"/>
              <a:t>2023/2/23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CCD990B2-6F6F-439E-AB5E-FA2362CFC0E8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F7535A6B-B649-4C20-B2AE-80055D070268}" type="datetimeFigureOut">
              <a:rPr lang="zh-CN" altLang="en-US"/>
              <a:t>2023/2/23</a:t>
            </a:fld>
            <a:endParaRPr lang="zh-CN" altLang="en-US"/>
          </a:p>
        </p:txBody>
      </p:sp>
      <p:sp>
        <p:nvSpPr>
          <p:cNvPr id="1434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A1318201-79EC-4801-B6EE-CCFAE2C9D7A0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F1AE97-AF5C-4CDE-80A4-4944EBDBE3B2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58726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CFCF03-DA63-4DA6-8FFC-A160D33960F1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0210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B22542-C3C6-4D52-AF75-76355F5F73B7}" type="slidenum">
              <a:rPr lang="en-US" altLang="zh-CN" smtClean="0"/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0119328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EB3A5B-B574-4884-A79D-898D03EDF455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5327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31F33BB-22D5-4ED2-9ACB-88F7F16078F5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6429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21EB02-AD20-4D19-9589-12816B5F5AB0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94722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DF14F8-D6AE-4204-B4E9-F62D2A1568C6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9824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45C919-4083-4192-8715-2FD555B4BFED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6467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48A3B0-CA10-42F9-802F-9EA16C192121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63572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84F3E8-8E2B-4F6A-86BB-1587297AE390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2226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B88A3E-6C38-4204-BE1C-0DF8D9E7AFB1}" type="slidenum">
              <a:rPr lang="en-US" alt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535587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EB22542-C3C6-4D52-AF75-76355F5F73B7}" type="slidenum">
              <a:rPr lang="en-US" altLang="zh-CN" smtClean="0"/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367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标题 1"/>
          <p:cNvSpPr>
            <a:spLocks noGrp="1" noChangeArrowheads="1"/>
          </p:cNvSpPr>
          <p:nvPr>
            <p:ph type="title"/>
          </p:nvPr>
        </p:nvSpPr>
        <p:spPr>
          <a:xfrm>
            <a:off x="1343472" y="548680"/>
            <a:ext cx="5400600" cy="635000"/>
          </a:xfrm>
        </p:spPr>
        <p:txBody>
          <a:bodyPr>
            <a:normAutofit fontScale="90000"/>
          </a:bodyPr>
          <a:lstStyle/>
          <a:p>
            <a:r>
              <a:rPr lang="en-US" altLang="zh-CN" sz="400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9.7 </a:t>
            </a:r>
            <a:r>
              <a:rPr lang="zh-CN" altLang="en-US" sz="400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后缀树和后缀数组</a:t>
            </a:r>
            <a:endParaRPr lang="zh-CN" altLang="en-US" sz="40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890" name="内容占位符 2"/>
          <p:cNvSpPr>
            <a:spLocks noGrp="1" noChangeArrowheads="1"/>
          </p:cNvSpPr>
          <p:nvPr>
            <p:ph idx="1"/>
          </p:nvPr>
        </p:nvSpPr>
        <p:spPr>
          <a:xfrm>
            <a:off x="1415480" y="1700213"/>
            <a:ext cx="4104457" cy="44259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p"/>
            </a:pPr>
            <a:endParaRPr lang="en-US" altLang="zh-CN" sz="2800" dirty="0"/>
          </a:p>
        </p:txBody>
      </p:sp>
      <p:sp>
        <p:nvSpPr>
          <p:cNvPr id="6" name="页脚占位符 7"/>
          <p:cNvSpPr>
            <a:spLocks noGrp="1"/>
          </p:cNvSpPr>
          <p:nvPr>
            <p:ph type="ftr" sz="quarter" idx="11"/>
          </p:nvPr>
        </p:nvSpPr>
        <p:spPr>
          <a:xfrm>
            <a:off x="7392144" y="127000"/>
            <a:ext cx="4464496" cy="476250"/>
          </a:xfrm>
        </p:spPr>
        <p:txBody>
          <a:bodyPr/>
          <a:lstStyle/>
          <a:p>
            <a:pPr>
              <a:defRPr/>
            </a:pPr>
            <a:r>
              <a:rPr lang="en-US" altLang="zh-CN" sz="2000" dirty="0" smtClean="0">
                <a:solidFill>
                  <a:srgbClr val="0070C0"/>
                </a:solidFill>
              </a:rPr>
              <a:t>《</a:t>
            </a:r>
            <a:r>
              <a:rPr lang="zh-CN" altLang="en-US" sz="2000" dirty="0" smtClean="0">
                <a:solidFill>
                  <a:srgbClr val="0070C0"/>
                </a:solidFill>
              </a:rPr>
              <a:t>算法竞赛</a:t>
            </a:r>
            <a:r>
              <a:rPr lang="en-US" altLang="zh-CN" sz="2000" dirty="0" smtClean="0">
                <a:solidFill>
                  <a:srgbClr val="0070C0"/>
                </a:solidFill>
              </a:rPr>
              <a:t>》</a:t>
            </a:r>
            <a:r>
              <a:rPr lang="zh-CN" altLang="en-US" sz="2000" dirty="0" smtClean="0">
                <a:solidFill>
                  <a:srgbClr val="0070C0"/>
                </a:solidFill>
              </a:rPr>
              <a:t>清华大学出版社 </a:t>
            </a:r>
            <a:r>
              <a:rPr lang="zh-CN" altLang="en-US" sz="2000" dirty="0">
                <a:solidFill>
                  <a:srgbClr val="0070C0"/>
                </a:solidFill>
              </a:rPr>
              <a:t>罗勇军</a:t>
            </a:r>
            <a:endParaRPr lang="zh-CN" sz="2000" dirty="0">
              <a:solidFill>
                <a:srgbClr val="0070C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113" y="1556792"/>
            <a:ext cx="3261587" cy="426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4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8"/>
    </mc:Choice>
    <mc:Fallback xmlns="">
      <p:transition spd="slow" advTm="775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经典算法：倍增法后缀排序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1384" y="1386930"/>
            <a:ext cx="4248472" cy="5196432"/>
          </a:xfrm>
        </p:spPr>
        <p:txBody>
          <a:bodyPr/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步：用数字代表字母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例如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最小，记为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最大，记为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。这个转换对后缀子串的排序没有影响。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这一步操作，实际上是对所有的后缀子串的最高位进行排序</a:t>
            </a:r>
          </a:p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20482" name="Picture 2" descr="C:\Users\luo\AppData\Local\Temp\ksohtml5984\wps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46"/>
    </mc:Choice>
    <mc:Fallback xmlns="">
      <p:transition spd="slow" advTm="52046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7368" y="836712"/>
            <a:ext cx="4479924" cy="5746650"/>
          </a:xfrm>
        </p:spPr>
        <p:txBody>
          <a:bodyPr/>
          <a:lstStyle/>
          <a:p>
            <a:r>
              <a:rPr lang="zh-CN" altLang="en-US" sz="2400" dirty="0"/>
              <a:t>第</a:t>
            </a:r>
            <a:r>
              <a:rPr lang="en-US" altLang="zh-CN" sz="2400" dirty="0"/>
              <a:t>2</a:t>
            </a:r>
            <a:r>
              <a:rPr lang="zh-CN" altLang="en-US" sz="2400" dirty="0"/>
              <a:t>步：连续</a:t>
            </a:r>
            <a:r>
              <a:rPr lang="en-US" altLang="zh-CN" sz="2400" dirty="0"/>
              <a:t>2</a:t>
            </a:r>
            <a:r>
              <a:rPr lang="zh-CN" altLang="en-US" sz="2400" dirty="0"/>
              <a:t>个数字的组合，相当于连续</a:t>
            </a:r>
            <a:r>
              <a:rPr lang="en-US" altLang="zh-CN" sz="2400" dirty="0"/>
              <a:t>2</a:t>
            </a:r>
            <a:r>
              <a:rPr lang="zh-CN" altLang="en-US" sz="2400" dirty="0"/>
              <a:t>个字符。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    例如：</a:t>
            </a:r>
            <a:r>
              <a:rPr lang="en-US" altLang="zh-CN" sz="2400" dirty="0"/>
              <a:t>40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va</a:t>
            </a:r>
            <a:r>
              <a:rPr lang="en-US" altLang="zh-CN" sz="2400" dirty="0"/>
              <a:t>”</a:t>
            </a:r>
            <a:r>
              <a:rPr lang="zh-CN" altLang="en-US" sz="2400" dirty="0"/>
              <a:t>；</a:t>
            </a:r>
            <a:r>
              <a:rPr lang="en-US" altLang="zh-CN" sz="2400" dirty="0"/>
              <a:t>02</a:t>
            </a:r>
            <a:r>
              <a:rPr lang="zh-CN" altLang="en-US" sz="2400" dirty="0"/>
              <a:t>代表”</a:t>
            </a:r>
            <a:r>
              <a:rPr lang="en-US" altLang="zh-CN" sz="2400" dirty="0"/>
              <a:t>am”</a:t>
            </a:r>
            <a:r>
              <a:rPr lang="zh-CN" altLang="en-US" sz="2400" dirty="0"/>
              <a:t>等。最后一个</a:t>
            </a:r>
            <a:r>
              <a:rPr lang="en-US" altLang="zh-CN" sz="2400" dirty="0"/>
              <a:t>3</a:t>
            </a:r>
            <a:r>
              <a:rPr lang="zh-CN" altLang="en-US" sz="2400" dirty="0"/>
              <a:t>没有后续，在尾部加上</a:t>
            </a:r>
            <a:r>
              <a:rPr lang="en-US" altLang="zh-CN" sz="2400" dirty="0"/>
              <a:t>0</a:t>
            </a:r>
            <a:r>
              <a:rPr lang="zh-CN" altLang="en-US" sz="2400" dirty="0"/>
              <a:t>，组成</a:t>
            </a:r>
            <a:r>
              <a:rPr lang="en-US" altLang="zh-CN" sz="2400" dirty="0"/>
              <a:t>30</a:t>
            </a:r>
            <a:r>
              <a:rPr lang="zh-CN" altLang="en-US" sz="2400" dirty="0"/>
              <a:t>。这并不影响字符的比较，因为字符是从头到尾比较大小的。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这一步操作，是取后缀子串的最高</a:t>
            </a:r>
            <a:r>
              <a:rPr lang="en-US" altLang="zh-CN" sz="2400" dirty="0">
                <a:solidFill>
                  <a:srgbClr val="FF0000"/>
                </a:solidFill>
              </a:rPr>
              <a:t>2</a:t>
            </a:r>
            <a:r>
              <a:rPr lang="zh-CN" altLang="en-US" sz="2400" dirty="0">
                <a:solidFill>
                  <a:srgbClr val="FF0000"/>
                </a:solidFill>
              </a:rPr>
              <a:t>位，数字的大小代表子串的最高</a:t>
            </a:r>
            <a:r>
              <a:rPr lang="en-US" altLang="zh-CN" sz="2400" dirty="0">
                <a:solidFill>
                  <a:srgbClr val="FF0000"/>
                </a:solidFill>
              </a:rPr>
              <a:t>2</a:t>
            </a:r>
            <a:r>
              <a:rPr lang="zh-CN" altLang="en-US" sz="2400" dirty="0">
                <a:solidFill>
                  <a:srgbClr val="FF0000"/>
                </a:solidFill>
              </a:rPr>
              <a:t>位的大小。</a:t>
            </a:r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20482" name="Picture 2" descr="C:\Users\luo\AppData\Local\Temp\ksohtml5984\wps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81"/>
    </mc:Choice>
    <mc:Fallback xmlns="">
      <p:transition spd="slow" advTm="31281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1384" y="980728"/>
            <a:ext cx="4248472" cy="5602634"/>
          </a:xfrm>
        </p:spPr>
        <p:txBody>
          <a:bodyPr/>
          <a:lstStyle/>
          <a:p>
            <a:r>
              <a:rPr lang="zh-CN" altLang="en-US" sz="2400" dirty="0"/>
              <a:t>第</a:t>
            </a:r>
            <a:r>
              <a:rPr lang="en-US" altLang="zh-CN" sz="2400" dirty="0"/>
              <a:t>3</a:t>
            </a:r>
            <a:r>
              <a:rPr lang="zh-CN" altLang="en-US" sz="2400" dirty="0"/>
              <a:t>步：连续</a:t>
            </a:r>
            <a:r>
              <a:rPr lang="en-US" altLang="zh-CN" sz="2400" dirty="0"/>
              <a:t>4</a:t>
            </a:r>
            <a:r>
              <a:rPr lang="zh-CN" altLang="en-US" sz="2400" dirty="0"/>
              <a:t>个数字的组合，相当于连续</a:t>
            </a:r>
            <a:r>
              <a:rPr lang="en-US" altLang="zh-CN" sz="2400" dirty="0"/>
              <a:t>4</a:t>
            </a:r>
            <a:r>
              <a:rPr lang="zh-CN" altLang="en-US" sz="2400" dirty="0"/>
              <a:t>个字符。</a:t>
            </a:r>
            <a:endParaRPr lang="en-US" altLang="zh-CN" sz="2400" dirty="0"/>
          </a:p>
          <a:p>
            <a:r>
              <a:rPr lang="zh-CN" altLang="en-US" sz="2400" dirty="0"/>
              <a:t>例如</a:t>
            </a:r>
            <a:r>
              <a:rPr lang="en-US" altLang="zh-CN" sz="2400" dirty="0"/>
              <a:t>4020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vama</a:t>
            </a:r>
            <a:r>
              <a:rPr lang="en-US" altLang="zh-CN" sz="2400" dirty="0"/>
              <a:t>”</a:t>
            </a:r>
            <a:r>
              <a:rPr lang="zh-CN" altLang="en-US" sz="2400" dirty="0"/>
              <a:t>；</a:t>
            </a:r>
            <a:r>
              <a:rPr lang="en-US" altLang="zh-CN" sz="2400" dirty="0"/>
              <a:t>0202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amam</a:t>
            </a:r>
            <a:r>
              <a:rPr lang="en-US" altLang="zh-CN" sz="2400" dirty="0"/>
              <a:t>”</a:t>
            </a:r>
            <a:r>
              <a:rPr lang="zh-CN" altLang="en-US" sz="2400" dirty="0"/>
              <a:t>等。最后的</a:t>
            </a:r>
            <a:r>
              <a:rPr lang="en-US" altLang="zh-CN" sz="2400" dirty="0"/>
              <a:t>30</a:t>
            </a:r>
            <a:r>
              <a:rPr lang="zh-CN" altLang="en-US" sz="2400" dirty="0"/>
              <a:t>没有后续，加上</a:t>
            </a:r>
            <a:r>
              <a:rPr lang="en-US" altLang="zh-CN" sz="2400" dirty="0"/>
              <a:t>00</a:t>
            </a:r>
            <a:r>
              <a:rPr lang="zh-CN" altLang="en-US" sz="2400" dirty="0"/>
              <a:t>，组成</a:t>
            </a:r>
            <a:r>
              <a:rPr lang="en-US" altLang="zh-CN" sz="2400" dirty="0"/>
              <a:t>3000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这一步操作，是用数字代表后缀子串的高</a:t>
            </a:r>
            <a:r>
              <a:rPr lang="en-US" altLang="zh-CN" sz="2400" dirty="0">
                <a:solidFill>
                  <a:srgbClr val="FF0000"/>
                </a:solidFill>
              </a:rPr>
              <a:t>4</a:t>
            </a:r>
            <a:r>
              <a:rPr lang="zh-CN" altLang="en-US" sz="2400" dirty="0">
                <a:solidFill>
                  <a:srgbClr val="FF0000"/>
                </a:solidFill>
              </a:rPr>
              <a:t>位。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20482" name="Picture 2" descr="C:\Users\luo\AppData\Local\Temp\ksohtml5984\wps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61"/>
    </mc:Choice>
    <mc:Fallback xmlns="">
      <p:transition spd="slow" advTm="26861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1384" y="1484784"/>
            <a:ext cx="4335908" cy="5098578"/>
          </a:xfrm>
        </p:spPr>
        <p:txBody>
          <a:bodyPr/>
          <a:lstStyle/>
          <a:p>
            <a:r>
              <a:rPr lang="en-US" altLang="zh-CN" sz="2400" dirty="0"/>
              <a:t>3</a:t>
            </a:r>
            <a:r>
              <a:rPr lang="zh-CN" altLang="en-US" sz="2400" dirty="0"/>
              <a:t>步操作后，产生的</a:t>
            </a:r>
            <a:r>
              <a:rPr lang="en-US" altLang="zh-CN" sz="2400" dirty="0"/>
              <a:t>4</a:t>
            </a:r>
            <a:r>
              <a:rPr lang="zh-CN" altLang="en-US" sz="2400" dirty="0"/>
              <a:t>个数字都不一样，能区分大小了。</a:t>
            </a:r>
            <a:endParaRPr lang="en-US" altLang="zh-CN" sz="2400" dirty="0"/>
          </a:p>
          <a:p>
            <a:r>
              <a:rPr lang="zh-CN" altLang="en-US" sz="2400" dirty="0"/>
              <a:t>结束，并进行排序，得到</a:t>
            </a:r>
            <a:r>
              <a:rPr lang="en-US" altLang="zh-CN" sz="2400" dirty="0" err="1"/>
              <a:t>rk</a:t>
            </a:r>
            <a:r>
              <a:rPr lang="en-US" altLang="zh-CN" sz="2400" dirty="0"/>
              <a:t>[] = {7, 2, 5, 1, 4, 0, 3, 6}</a:t>
            </a:r>
            <a:r>
              <a:rPr lang="zh-CN" altLang="en-US" sz="2400" dirty="0"/>
              <a:t>。</a:t>
            </a:r>
            <a:r>
              <a:rPr lang="en-US" altLang="zh-CN" sz="2400" dirty="0" err="1"/>
              <a:t>rk</a:t>
            </a:r>
            <a:r>
              <a:rPr lang="zh-CN" altLang="en-US" sz="2400" dirty="0"/>
              <a:t>是</a:t>
            </a:r>
            <a:r>
              <a:rPr lang="en-US" altLang="zh-CN" sz="2400" dirty="0"/>
              <a:t>rank</a:t>
            </a:r>
            <a:r>
              <a:rPr lang="zh-CN" altLang="en-US" sz="2400" dirty="0"/>
              <a:t>的缩写，表示“名次数组”。</a:t>
            </a:r>
            <a:r>
              <a:rPr lang="en-US" altLang="zh-CN" sz="2400" dirty="0" err="1"/>
              <a:t>rk</a:t>
            </a:r>
            <a:r>
              <a:rPr lang="en-US" altLang="zh-CN" sz="2400" dirty="0"/>
              <a:t>[]</a:t>
            </a:r>
            <a:r>
              <a:rPr lang="zh-CN" altLang="en-US" sz="2400" dirty="0"/>
              <a:t>是字符串”</a:t>
            </a:r>
            <a:r>
              <a:rPr lang="en-US" altLang="zh-CN" sz="2400" dirty="0" err="1"/>
              <a:t>vamamadn</a:t>
            </a:r>
            <a:r>
              <a:rPr lang="en-US" altLang="zh-CN" sz="2400" dirty="0"/>
              <a:t>”</a:t>
            </a:r>
            <a:r>
              <a:rPr lang="zh-CN" altLang="en-US" sz="2400" dirty="0"/>
              <a:t>的</a:t>
            </a:r>
            <a:r>
              <a:rPr lang="en-US" altLang="zh-CN" sz="2400" dirty="0"/>
              <a:t>8</a:t>
            </a:r>
            <a:r>
              <a:rPr lang="zh-CN" altLang="en-US" sz="2400" dirty="0"/>
              <a:t>个后缀子串的排序。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用</a:t>
            </a:r>
            <a:r>
              <a:rPr lang="en-US" altLang="zh-CN" sz="2400" dirty="0" err="1">
                <a:solidFill>
                  <a:srgbClr val="FF0000"/>
                </a:solidFill>
              </a:rPr>
              <a:t>rk</a:t>
            </a:r>
            <a:r>
              <a:rPr lang="en-US" altLang="zh-CN" sz="2400" dirty="0">
                <a:solidFill>
                  <a:srgbClr val="FF0000"/>
                </a:solidFill>
              </a:rPr>
              <a:t>[]</a:t>
            </a:r>
            <a:r>
              <a:rPr lang="zh-CN" altLang="en-US" sz="2400" dirty="0">
                <a:solidFill>
                  <a:srgbClr val="FF0000"/>
                </a:solidFill>
              </a:rPr>
              <a:t>求后缀数组</a:t>
            </a:r>
            <a:r>
              <a:rPr lang="en-US" altLang="zh-CN" sz="2400" dirty="0" err="1">
                <a:solidFill>
                  <a:srgbClr val="FF0000"/>
                </a:solidFill>
              </a:rPr>
              <a:t>sa</a:t>
            </a:r>
            <a:r>
              <a:rPr lang="en-US" altLang="zh-CN" sz="2400" dirty="0">
                <a:solidFill>
                  <a:srgbClr val="FF0000"/>
                </a:solidFill>
              </a:rPr>
              <a:t>[]={ 5, 3, 1, 6, 4, 2, 7, 0}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20482" name="Picture 2" descr="C:\Users\luo\AppData\Local\Temp\ksohtml5984\wps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12"/>
    </mc:Choice>
    <mc:Fallback xmlns="">
      <p:transition spd="slow" advTm="24812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一个问题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但是，</a:t>
            </a:r>
            <a:r>
              <a:rPr lang="zh-CN" altLang="en-US" sz="2400" dirty="0"/>
              <a:t>字符串可能很长，例如包含</a:t>
            </a:r>
            <a:r>
              <a:rPr lang="en-US" altLang="zh-CN" sz="2400" dirty="0"/>
              <a:t>1</a:t>
            </a:r>
            <a:r>
              <a:rPr lang="zh-CN" altLang="en-US" sz="2400" dirty="0"/>
              <a:t>万个字符，那么在最后一步，产生的每个数字都有</a:t>
            </a:r>
            <a:r>
              <a:rPr lang="en-US" altLang="zh-CN" sz="2400" dirty="0"/>
              <a:t>10000</a:t>
            </a:r>
            <a:r>
              <a:rPr lang="zh-CN" altLang="en-US" sz="2400" dirty="0"/>
              <a:t>位，是个天文数字，根本无法存储和排序。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解决方案：</a:t>
            </a:r>
            <a:r>
              <a:rPr lang="zh-CN" altLang="en-US" sz="2400" dirty="0"/>
              <a:t>在每一步操作后，就对组合数字进行排序，用序号产生一个新数字；然后用新数字再进行下一步操作。</a:t>
            </a:r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11"/>
    </mc:Choice>
    <mc:Fallback xmlns="">
      <p:transition spd="slow" advTm="3531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946511" y="665412"/>
            <a:ext cx="2098576" cy="781547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改进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71464" y="1556793"/>
            <a:ext cx="2943646" cy="4525963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每一步排序后产生的新数字，实际上仍然是对后缀子串的高位的排序。</a:t>
            </a:r>
            <a:endParaRPr lang="en-US" altLang="zh-CN" sz="2400" dirty="0"/>
          </a:p>
          <a:p>
            <a:r>
              <a:rPr lang="zh-CN" altLang="en-US" sz="2400" dirty="0"/>
              <a:t>最后的结果和前图一样</a:t>
            </a:r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648200" y="6465888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  <p:pic>
        <p:nvPicPr>
          <p:cNvPr id="21506" name="Picture 2" descr="C:\Users\luo\AppData\Local\Temp\ksohtml5984\wps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110" y="392112"/>
            <a:ext cx="6419850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285"/>
    </mc:Choice>
    <mc:Fallback xmlns="">
      <p:transition spd="slow" advTm="72285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产生的新数字有多大？</a:t>
            </a:r>
            <a:endParaRPr lang="en-US" altLang="zh-CN" sz="2400" dirty="0"/>
          </a:p>
          <a:p>
            <a:r>
              <a:rPr lang="zh-CN" altLang="en-US" sz="2400" dirty="0"/>
              <a:t>假设字符串长度</a:t>
            </a:r>
            <a:r>
              <a:rPr lang="en-US" altLang="zh-CN" sz="2400" dirty="0"/>
              <a:t>n = 1</a:t>
            </a:r>
            <a:r>
              <a:rPr lang="zh-CN" altLang="en-US" sz="2400" dirty="0"/>
              <a:t>万，即每一步处理</a:t>
            </a:r>
            <a:r>
              <a:rPr lang="en-US" altLang="zh-CN" sz="2400" dirty="0"/>
              <a:t>1</a:t>
            </a:r>
            <a:r>
              <a:rPr lang="zh-CN" altLang="en-US" sz="2400" dirty="0"/>
              <a:t>万个数，那么产生的新数字是对这</a:t>
            </a:r>
            <a:r>
              <a:rPr lang="en-US" altLang="zh-CN" sz="2400" dirty="0"/>
              <a:t>1</a:t>
            </a:r>
            <a:r>
              <a:rPr lang="zh-CN" altLang="en-US" sz="2400" dirty="0"/>
              <a:t>万个数的排序结果，最大就是</a:t>
            </a:r>
            <a:r>
              <a:rPr lang="en-US" altLang="zh-CN" sz="2400" dirty="0"/>
              <a:t>10000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r>
              <a:rPr lang="zh-CN" altLang="en-US" sz="2400" dirty="0"/>
              <a:t>每一步的排序，只是对</a:t>
            </a:r>
            <a:r>
              <a:rPr lang="en-US" altLang="zh-CN" sz="2400" dirty="0"/>
              <a:t>1</a:t>
            </a:r>
            <a:r>
              <a:rPr lang="zh-CN" altLang="en-US" sz="2400" dirty="0"/>
              <a:t>万个大小在</a:t>
            </a:r>
            <a:r>
              <a:rPr lang="en-US" altLang="zh-CN" sz="2400" dirty="0"/>
              <a:t>1~10000</a:t>
            </a:r>
            <a:r>
              <a:rPr lang="zh-CN" altLang="en-US" sz="2400" dirty="0"/>
              <a:t>之间的数字进行排序。</a:t>
            </a:r>
          </a:p>
          <a:p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311"/>
    </mc:Choice>
    <mc:Fallback xmlns="">
      <p:transition spd="slow" advTm="4331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复杂度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每一步都递增</a:t>
            </a:r>
            <a:r>
              <a:rPr lang="en-US" altLang="zh-CN" dirty="0"/>
              <a:t>2</a:t>
            </a:r>
            <a:r>
              <a:rPr lang="zh-CN" altLang="en-US" dirty="0"/>
              <a:t>倍，所以总步骤一共只有</a:t>
            </a:r>
            <a:r>
              <a:rPr lang="en-US" altLang="zh-CN" dirty="0"/>
              <a:t>log(n)</a:t>
            </a:r>
            <a:r>
              <a:rPr lang="zh-CN" altLang="en-US" dirty="0"/>
              <a:t>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在每一步中，排序得到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见后面的讨论：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方法</a:t>
            </a:r>
            <a:r>
              <a:rPr lang="en-US" altLang="zh-CN" dirty="0"/>
              <a:t>1</a:t>
            </a:r>
            <a:r>
              <a:rPr lang="zh-CN" altLang="en-US" dirty="0"/>
              <a:t>：用</a:t>
            </a:r>
            <a:r>
              <a:rPr lang="en-US" altLang="zh-CN" dirty="0"/>
              <a:t>sort</a:t>
            </a:r>
            <a:r>
              <a:rPr lang="zh-CN" altLang="en-US" dirty="0"/>
              <a:t>排序。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：用基数排序。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35"/>
    </mc:Choice>
    <mc:Fallback xmlns="">
      <p:transition spd="slow" advTm="18735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核心数据：</a:t>
            </a:r>
            <a:r>
              <a:rPr lang="en-US" altLang="zh-CN" sz="3600" dirty="0" err="1">
                <a:solidFill>
                  <a:srgbClr val="0070C0"/>
                </a:solidFill>
              </a:rPr>
              <a:t>rk</a:t>
            </a:r>
            <a:r>
              <a:rPr lang="en-US" altLang="zh-CN" sz="3600" dirty="0">
                <a:solidFill>
                  <a:srgbClr val="0070C0"/>
                </a:solidFill>
              </a:rPr>
              <a:t>[]</a:t>
            </a:r>
            <a:r>
              <a:rPr lang="zh-CN" altLang="en-US" sz="3600" dirty="0">
                <a:solidFill>
                  <a:srgbClr val="0070C0"/>
                </a:solidFill>
              </a:rPr>
              <a:t>和</a:t>
            </a:r>
            <a:r>
              <a:rPr lang="en-US" altLang="zh-CN" sz="3600" dirty="0" err="1">
                <a:solidFill>
                  <a:srgbClr val="0070C0"/>
                </a:solidFill>
              </a:rPr>
              <a:t>sa</a:t>
            </a:r>
            <a:r>
              <a:rPr lang="en-US" altLang="zh-CN" sz="3600" dirty="0">
                <a:solidFill>
                  <a:srgbClr val="0070C0"/>
                </a:solidFill>
              </a:rPr>
              <a:t>[]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：后缀数组</a:t>
            </a:r>
            <a:r>
              <a:rPr lang="en-US" altLang="zh-CN" dirty="0"/>
              <a:t>suffix array</a:t>
            </a:r>
            <a:r>
              <a:rPr lang="zh-CN" altLang="en-US" dirty="0"/>
              <a:t>。保存</a:t>
            </a:r>
            <a:r>
              <a:rPr lang="en-US" altLang="zh-CN" dirty="0"/>
              <a:t>0 ~ n-1</a:t>
            </a:r>
            <a:r>
              <a:rPr lang="zh-CN" altLang="en-US" dirty="0"/>
              <a:t>的全排列，含义是，把所有后缀按字典序排序后，后缀在原串中的位置。</a:t>
            </a:r>
            <a:endParaRPr lang="en-US" altLang="zh-CN" dirty="0"/>
          </a:p>
          <a:p>
            <a:r>
              <a:rPr lang="zh-CN" altLang="en-US" dirty="0"/>
              <a:t>性质：</a:t>
            </a:r>
            <a:r>
              <a:rPr lang="en-US" altLang="zh-CN" dirty="0"/>
              <a:t>suffix(</a:t>
            </a:r>
            <a:r>
              <a:rPr lang="en-US" altLang="zh-CN" dirty="0" err="1"/>
              <a:t>sa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]) &lt; suffix(</a:t>
            </a:r>
            <a:r>
              <a:rPr lang="en-US" altLang="zh-CN" dirty="0" err="1"/>
              <a:t>sa</a:t>
            </a:r>
            <a:r>
              <a:rPr lang="en-US" altLang="zh-CN" dirty="0"/>
              <a:t>[i+1])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记录“位置”：</a:t>
            </a:r>
            <a:endParaRPr lang="en-US" altLang="zh-CN" dirty="0"/>
          </a:p>
          <a:p>
            <a:pPr lvl="1"/>
            <a:r>
              <a:rPr lang="zh-CN" altLang="en-US" dirty="0"/>
              <a:t>“排第</a:t>
            </a:r>
            <a:r>
              <a:rPr lang="en-US" altLang="zh-CN" dirty="0" err="1"/>
              <a:t>i</a:t>
            </a:r>
            <a:r>
              <a:rPr lang="zh-CN" altLang="en-US" dirty="0"/>
              <a:t>的是谁？”</a:t>
            </a:r>
            <a:endParaRPr lang="en-US" altLang="zh-CN" dirty="0"/>
          </a:p>
          <a:p>
            <a:pPr lvl="1"/>
            <a:r>
              <a:rPr lang="en-US" altLang="zh-CN" dirty="0"/>
              <a:t>“</a:t>
            </a:r>
            <a:r>
              <a:rPr lang="zh-CN" altLang="en-US" dirty="0"/>
              <a:t>排第</a:t>
            </a:r>
            <a:r>
              <a:rPr lang="en-US" altLang="zh-CN" dirty="0" err="1"/>
              <a:t>i</a:t>
            </a:r>
            <a:r>
              <a:rPr lang="zh-CN" altLang="en-US" dirty="0"/>
              <a:t>的后缀子串在原串的</a:t>
            </a:r>
            <a:r>
              <a:rPr lang="en-US" altLang="zh-CN" dirty="0" err="1"/>
              <a:t>sa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这个位置。”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75"/>
    </mc:Choice>
    <mc:Fallback xmlns="">
      <p:transition spd="slow" advTm="32875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：名次数组</a:t>
            </a:r>
            <a:r>
              <a:rPr lang="en-US" altLang="zh-CN" dirty="0"/>
              <a:t>rank array</a:t>
            </a:r>
            <a:r>
              <a:rPr lang="zh-CN" altLang="en-US" dirty="0"/>
              <a:t>。最后得到的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也是</a:t>
            </a:r>
            <a:r>
              <a:rPr lang="en-US" altLang="zh-CN" dirty="0"/>
              <a:t>0 ~ n-1</a:t>
            </a:r>
            <a:r>
              <a:rPr lang="zh-CN" altLang="en-US" dirty="0"/>
              <a:t>的全排列，保存</a:t>
            </a:r>
            <a:r>
              <a:rPr lang="en-US" altLang="zh-CN" dirty="0"/>
              <a:t>suffix(</a:t>
            </a:r>
            <a:r>
              <a:rPr lang="en-US" altLang="zh-CN" dirty="0" err="1"/>
              <a:t>i</a:t>
            </a:r>
            <a:r>
              <a:rPr lang="en-US" altLang="zh-CN" dirty="0"/>
              <a:t>)</a:t>
            </a:r>
            <a:r>
              <a:rPr lang="zh-CN" altLang="en-US" dirty="0"/>
              <a:t>在所有后缀中按字典序排序的“名次”。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记录“排名”：</a:t>
            </a:r>
            <a:endParaRPr lang="en-US" altLang="zh-CN" dirty="0"/>
          </a:p>
          <a:p>
            <a:pPr lvl="1"/>
            <a:r>
              <a:rPr lang="zh-CN" altLang="en-US" dirty="0"/>
              <a:t>“第</a:t>
            </a:r>
            <a:r>
              <a:rPr lang="en-US" altLang="zh-CN" dirty="0" err="1"/>
              <a:t>i</a:t>
            </a:r>
            <a:r>
              <a:rPr lang="zh-CN" altLang="en-US" dirty="0"/>
              <a:t>个后缀子串排第几？”</a:t>
            </a:r>
            <a:endParaRPr lang="en-US" altLang="zh-CN" dirty="0"/>
          </a:p>
          <a:p>
            <a:pPr lvl="1"/>
            <a:r>
              <a:rPr lang="en-US" altLang="zh-CN" dirty="0"/>
              <a:t>“</a:t>
            </a:r>
            <a:r>
              <a:rPr lang="zh-CN" altLang="en-US" dirty="0"/>
              <a:t>原串从头数第</a:t>
            </a:r>
            <a:r>
              <a:rPr lang="en-US" altLang="zh-CN" dirty="0" err="1"/>
              <a:t>i</a:t>
            </a:r>
            <a:r>
              <a:rPr lang="zh-CN" altLang="en-US" dirty="0"/>
              <a:t>个后缀子串，排名是</a:t>
            </a:r>
            <a:r>
              <a:rPr lang="en-US" altLang="zh-CN" dirty="0" err="1"/>
              <a:t>rk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。</a:t>
            </a:r>
            <a:r>
              <a:rPr lang="en-US" altLang="zh-CN" dirty="0"/>
              <a:t>”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25"/>
    </mc:Choice>
    <mc:Fallback xmlns="">
      <p:transition spd="slow" advTm="1712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https://timgsa.baidu.com/timg?image&amp;quality=80&amp;size=b9999_10000&amp;sec=1556598789325&amp;di=3bfdf9303d47f44363f3dd99c509f81e&amp;imgtype=0&amp;src=http%3A%2F%2Fimg.tukexw.com%2Fimg%2F0567010123c45fc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281" y="3789041"/>
            <a:ext cx="1952005" cy="195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对话气泡: 圆角矩形 4"/>
          <p:cNvSpPr/>
          <p:nvPr/>
        </p:nvSpPr>
        <p:spPr>
          <a:xfrm>
            <a:off x="6664274" y="5482953"/>
            <a:ext cx="1952006" cy="643210"/>
          </a:xfrm>
          <a:prstGeom prst="wedgeRoundRectCallout">
            <a:avLst>
              <a:gd name="adj1" fmla="val 70439"/>
              <a:gd name="adj2" fmla="val -6848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本</a:t>
            </a:r>
            <a:r>
              <a:rPr lang="en-US" altLang="zh-CN" sz="2000" b="1" dirty="0">
                <a:solidFill>
                  <a:srgbClr val="FF0000"/>
                </a:solidFill>
              </a:rPr>
              <a:t>PPT</a:t>
            </a:r>
            <a:r>
              <a:rPr lang="zh-CN" altLang="en-US" sz="2000" b="1" dirty="0">
                <a:solidFill>
                  <a:srgbClr val="FF0000"/>
                </a:solidFill>
              </a:rPr>
              <a:t>的精华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4000" dirty="0">
                <a:solidFill>
                  <a:srgbClr val="FF0000"/>
                </a:solidFill>
              </a:rPr>
              <a:t>后缀树和后缀数组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9416" y="1690688"/>
            <a:ext cx="8229600" cy="4209331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后缀树和后缀数组：比较难。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但是能解决大部分字符串问题：查找子串、最长重复子串、最长公共子串等等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49"/>
    </mc:Choice>
    <mc:Fallback xmlns="">
      <p:transition spd="slow" advTm="42749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>
                <a:solidFill>
                  <a:srgbClr val="0070C0"/>
                </a:solidFill>
              </a:rPr>
              <a:t>rk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r>
              <a:rPr lang="zh-CN" altLang="en-US" sz="4000" dirty="0">
                <a:solidFill>
                  <a:srgbClr val="0070C0"/>
                </a:solidFill>
              </a:rPr>
              <a:t>和</a:t>
            </a:r>
            <a:r>
              <a:rPr lang="en-US" altLang="zh-CN" sz="4000" dirty="0" err="1">
                <a:solidFill>
                  <a:srgbClr val="0070C0"/>
                </a:solidFill>
              </a:rPr>
              <a:t>sa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r>
              <a:rPr lang="zh-CN" altLang="en-US" sz="4000" dirty="0">
                <a:solidFill>
                  <a:srgbClr val="0070C0"/>
                </a:solidFill>
              </a:rPr>
              <a:t> 互为逆运算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56152" y="1600201"/>
            <a:ext cx="6412056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）用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推导</a:t>
            </a:r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：  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++)   </a:t>
            </a:r>
          </a:p>
          <a:p>
            <a:pPr marL="0" indent="0">
              <a:buNone/>
            </a:pP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]] =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）用</a:t>
            </a:r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推导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：  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++)  </a:t>
            </a:r>
          </a:p>
          <a:p>
            <a:pPr marL="0" indent="0">
              <a:buNone/>
            </a:pP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]] =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7890" name="Picture 2" descr="ä½ ä¸­ææ çå¾åç»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864" y="4448299"/>
            <a:ext cx="2793985" cy="227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18"/>
    </mc:Choice>
    <mc:Fallback xmlns="">
      <p:transition spd="slow" advTm="17918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排序求</a:t>
            </a:r>
            <a:r>
              <a:rPr lang="en-US" altLang="zh-CN" sz="4000" dirty="0" err="1">
                <a:solidFill>
                  <a:srgbClr val="0070C0"/>
                </a:solidFill>
              </a:rPr>
              <a:t>rk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endParaRPr lang="zh-CN" altLang="en-US" sz="40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r>
              <a:rPr lang="en-US" altLang="zh-CN" dirty="0"/>
              <a:t>1</a:t>
            </a:r>
            <a:r>
              <a:rPr lang="zh-CN" altLang="en-US" dirty="0"/>
              <a:t>：用</a:t>
            </a:r>
            <a:r>
              <a:rPr lang="en-US" altLang="zh-CN" dirty="0"/>
              <a:t>sort</a:t>
            </a:r>
            <a:r>
              <a:rPr lang="zh-CN" altLang="en-US" dirty="0"/>
              <a:t>排序。</a:t>
            </a:r>
            <a:endParaRPr lang="en-US" altLang="zh-CN" dirty="0"/>
          </a:p>
          <a:p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：用基数排序。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sz="2800" dirty="0"/>
              <a:t>在 “最长公共子串”问题</a:t>
            </a:r>
            <a:r>
              <a:rPr lang="en-US" altLang="zh-CN" sz="2800" dirty="0" err="1"/>
              <a:t>hdu</a:t>
            </a:r>
            <a:r>
              <a:rPr lang="en-US" altLang="zh-CN" sz="2800" dirty="0"/>
              <a:t> 1403</a:t>
            </a:r>
            <a:r>
              <a:rPr lang="zh-CN" altLang="en-US" sz="2800" dirty="0"/>
              <a:t>中，分别提交用</a:t>
            </a:r>
            <a:r>
              <a:rPr lang="en-US" altLang="zh-CN" sz="2800" dirty="0"/>
              <a:t>sort()</a:t>
            </a:r>
            <a:r>
              <a:rPr lang="zh-CN" altLang="en-US" sz="2800" dirty="0"/>
              <a:t>和基数排序两种方案的倍增法程序，执行时间分别是</a:t>
            </a:r>
            <a:r>
              <a:rPr lang="en-US" altLang="zh-CN" sz="2800" dirty="0"/>
              <a:t>1000ms</a:t>
            </a:r>
            <a:r>
              <a:rPr lang="zh-CN" altLang="en-US" sz="2800" dirty="0"/>
              <a:t>和</a:t>
            </a:r>
            <a:r>
              <a:rPr lang="en-US" altLang="zh-CN" sz="2800" dirty="0"/>
              <a:t>80ms</a:t>
            </a:r>
            <a:r>
              <a:rPr lang="zh-CN" altLang="en-US" sz="2800" dirty="0"/>
              <a:t>。</a:t>
            </a:r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00"/>
    </mc:Choice>
    <mc:Fallback xmlns="">
      <p:transition spd="slow" advTm="408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0000"/>
                </a:solidFill>
              </a:rPr>
              <a:t>基数排序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思路：先比较低位再比较高位</a:t>
            </a:r>
          </a:p>
          <a:p>
            <a:r>
              <a:rPr lang="zh-CN" altLang="en-US" dirty="0"/>
              <a:t>例如排序</a:t>
            </a:r>
            <a:r>
              <a:rPr lang="en-US" altLang="zh-CN" dirty="0"/>
              <a:t>{47, 23, 19, 17, 31}</a:t>
            </a:r>
            <a:r>
              <a:rPr lang="zh-CN" altLang="en-US" dirty="0"/>
              <a:t>：</a:t>
            </a:r>
          </a:p>
          <a:p>
            <a:pPr marL="400050" lvl="1" indent="0">
              <a:buNone/>
            </a:pPr>
            <a:r>
              <a:rPr lang="zh-CN" altLang="en-US" sz="2400" dirty="0"/>
              <a:t>第</a:t>
            </a:r>
            <a:r>
              <a:rPr lang="en-US" altLang="zh-CN" sz="2400" dirty="0"/>
              <a:t>1</a:t>
            </a:r>
            <a:r>
              <a:rPr lang="zh-CN" altLang="en-US" sz="2400" dirty="0"/>
              <a:t>步：先按个位大小排序，得到</a:t>
            </a:r>
            <a:r>
              <a:rPr lang="en-US" altLang="zh-CN" sz="2400" dirty="0"/>
              <a:t>{31, 23, 47, 17, 19}</a:t>
            </a:r>
            <a:r>
              <a:rPr lang="zh-CN" altLang="en-US" sz="2400" dirty="0"/>
              <a:t>；</a:t>
            </a:r>
          </a:p>
          <a:p>
            <a:pPr marL="400050" lvl="1" indent="0">
              <a:buNone/>
            </a:pPr>
            <a:r>
              <a:rPr lang="zh-CN" altLang="en-US" sz="2400" dirty="0"/>
              <a:t>第</a:t>
            </a:r>
            <a:r>
              <a:rPr lang="en-US" altLang="zh-CN" sz="2400" dirty="0"/>
              <a:t>2</a:t>
            </a:r>
            <a:r>
              <a:rPr lang="zh-CN" altLang="en-US" sz="2400" dirty="0"/>
              <a:t>步：再按十位大小排序，得到</a:t>
            </a:r>
            <a:r>
              <a:rPr lang="en-US" altLang="zh-CN" sz="2400" dirty="0"/>
              <a:t>{17, 19, 23, 31, 47}</a:t>
            </a:r>
            <a:r>
              <a:rPr lang="zh-CN" altLang="en-US" sz="2400" dirty="0"/>
              <a:t>，结束，得到有序排列。</a:t>
            </a:r>
          </a:p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639616" y="4581128"/>
          <a:ext cx="7139136" cy="1645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31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5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826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2730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106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格子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50"/>
    </mc:Choice>
    <mc:Fallback xmlns="">
      <p:transition spd="slow" advTm="6425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借用“哈希”的思路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上述操作并不是用比较的方法得到的，而是用“哈希”的思路：直接把数字放到对应的“格子”里，第</a:t>
            </a:r>
            <a:r>
              <a:rPr lang="en-US" altLang="zh-CN" dirty="0"/>
              <a:t>1</a:t>
            </a:r>
            <a:r>
              <a:rPr lang="zh-CN" altLang="en-US" dirty="0"/>
              <a:t>步按个位放，第</a:t>
            </a:r>
            <a:r>
              <a:rPr lang="en-US" altLang="zh-CN" dirty="0"/>
              <a:t>2</a:t>
            </a:r>
            <a:r>
              <a:rPr lang="zh-CN" altLang="en-US" dirty="0"/>
              <a:t>步按十位放。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711624" y="4591392"/>
          <a:ext cx="7139136" cy="1645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31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5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826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2730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106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格子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99"/>
    </mc:Choice>
    <mc:Fallback xmlns="">
      <p:transition spd="slow" advTm="37499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408" y="332656"/>
            <a:ext cx="8229600" cy="634082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solidFill>
                  <a:srgbClr val="0070C0"/>
                </a:solidFill>
              </a:rPr>
              <a:t>基数排序和快速排序   对比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7408" y="1124745"/>
            <a:ext cx="9443392" cy="500141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基数排序的复杂度：</a:t>
            </a:r>
            <a:r>
              <a:rPr lang="en-US" altLang="zh-CN" sz="2400" dirty="0"/>
              <a:t>n</a:t>
            </a:r>
            <a:r>
              <a:rPr lang="zh-CN" altLang="en-US" sz="2400" dirty="0"/>
              <a:t>个数，每个数有</a:t>
            </a:r>
            <a:r>
              <a:rPr lang="en-US" altLang="zh-CN" sz="2400" dirty="0"/>
              <a:t>d</a:t>
            </a:r>
            <a:r>
              <a:rPr lang="zh-CN" altLang="en-US" sz="2400" dirty="0"/>
              <a:t>位，每一位有</a:t>
            </a:r>
            <a:r>
              <a:rPr lang="en-US" altLang="zh-CN" sz="2400" dirty="0"/>
              <a:t>k</a:t>
            </a:r>
            <a:r>
              <a:rPr lang="zh-CN" altLang="en-US" sz="2400" dirty="0"/>
              <a:t>种可能。复杂度是</a:t>
            </a:r>
            <a:r>
              <a:rPr lang="en-US" altLang="zh-CN" sz="2400" dirty="0"/>
              <a:t>O(d*(</a:t>
            </a:r>
            <a:r>
              <a:rPr lang="en-US" altLang="zh-CN" sz="2400" dirty="0" err="1"/>
              <a:t>n+k</a:t>
            </a:r>
            <a:r>
              <a:rPr lang="en-US" altLang="zh-CN" sz="2400" dirty="0"/>
              <a:t>))</a:t>
            </a:r>
            <a:r>
              <a:rPr lang="zh-CN" altLang="en-US" sz="2400" dirty="0"/>
              <a:t>，存储空间是</a:t>
            </a:r>
            <a:r>
              <a:rPr lang="en-US" altLang="zh-CN" sz="2400" dirty="0"/>
              <a:t>O(</a:t>
            </a:r>
            <a:r>
              <a:rPr lang="en-US" altLang="zh-CN" sz="2400" dirty="0" err="1"/>
              <a:t>n+k</a:t>
            </a:r>
            <a:r>
              <a:rPr lang="en-US" altLang="zh-CN" sz="2400" dirty="0"/>
              <a:t>)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r>
              <a:rPr lang="zh-CN" altLang="en-US" sz="2400" dirty="0"/>
              <a:t>对长度</a:t>
            </a:r>
            <a:r>
              <a:rPr lang="en-US" altLang="zh-CN" sz="2400" dirty="0"/>
              <a:t>10000</a:t>
            </a:r>
            <a:r>
              <a:rPr lang="zh-CN" altLang="en-US" sz="2400" dirty="0"/>
              <a:t>的字符串进行一次排序，</a:t>
            </a:r>
            <a:r>
              <a:rPr lang="en-US" altLang="zh-CN" sz="2400" dirty="0"/>
              <a:t>n=10000</a:t>
            </a:r>
            <a:r>
              <a:rPr lang="zh-CN" altLang="en-US" sz="2400" dirty="0"/>
              <a:t>，</a:t>
            </a:r>
            <a:r>
              <a:rPr lang="en-US" altLang="zh-CN" sz="2400" dirty="0"/>
              <a:t>d ≤ 5</a:t>
            </a:r>
            <a:r>
              <a:rPr lang="zh-CN" altLang="en-US" sz="2400" dirty="0"/>
              <a:t>，</a:t>
            </a:r>
            <a:r>
              <a:rPr lang="en-US" altLang="zh-CN" sz="2400" dirty="0"/>
              <a:t>k=10</a:t>
            </a:r>
            <a:r>
              <a:rPr lang="zh-CN" altLang="en-US" sz="2400" dirty="0"/>
              <a:t>，复杂度</a:t>
            </a:r>
            <a:r>
              <a:rPr lang="en-US" altLang="zh-CN" sz="2400" dirty="0"/>
              <a:t>d*(</a:t>
            </a:r>
            <a:r>
              <a:rPr lang="en-US" altLang="zh-CN" sz="2400" dirty="0" err="1"/>
              <a:t>n+k</a:t>
            </a:r>
            <a:r>
              <a:rPr lang="en-US" altLang="zh-CN" sz="2400" dirty="0"/>
              <a:t>)) ≤ 10000*5</a:t>
            </a:r>
            <a:r>
              <a:rPr lang="zh-CN" altLang="en-US" sz="2400" dirty="0"/>
              <a:t>。而一次快排的复杂度</a:t>
            </a:r>
            <a:r>
              <a:rPr lang="en-US" altLang="zh-CN" sz="2400" dirty="0" err="1"/>
              <a:t>nlogn</a:t>
            </a:r>
            <a:r>
              <a:rPr lang="en-US" altLang="zh-CN" sz="2400" dirty="0"/>
              <a:t> ≈ 10000*13</a:t>
            </a:r>
            <a:r>
              <a:rPr lang="zh-CN" altLang="en-US" sz="2400" dirty="0"/>
              <a:t>。</a:t>
            </a:r>
          </a:p>
          <a:p>
            <a:r>
              <a:rPr lang="zh-CN" altLang="en-US" sz="2400" dirty="0"/>
              <a:t>基数排序在</a:t>
            </a:r>
            <a:r>
              <a:rPr lang="en-US" altLang="zh-CN" sz="2400" dirty="0"/>
              <a:t>d</a:t>
            </a:r>
            <a:r>
              <a:rPr lang="zh-CN" altLang="en-US" sz="2400" dirty="0"/>
              <a:t>比较小的情况下，即所有的数字差不多大时，是更好的方法。</a:t>
            </a:r>
            <a:endParaRPr lang="en-US" altLang="zh-CN" sz="2400" dirty="0"/>
          </a:p>
          <a:p>
            <a:r>
              <a:rPr lang="zh-CN" altLang="en-US" sz="2400" dirty="0"/>
              <a:t>如果</a:t>
            </a:r>
            <a:r>
              <a:rPr lang="en-US" altLang="zh-CN" sz="2400" dirty="0"/>
              <a:t>d</a:t>
            </a:r>
            <a:r>
              <a:rPr lang="zh-CN" altLang="en-US" sz="2400" dirty="0"/>
              <a:t>比较大，基数排序并不比快速排序更好。</a:t>
            </a:r>
          </a:p>
          <a:p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7"/>
    </mc:Choice>
    <mc:Fallback xmlns="">
      <p:transition spd="slow" advTm="8017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高度数组</a:t>
            </a:r>
            <a:r>
              <a:rPr lang="en-US" altLang="zh-CN" sz="3600" dirty="0">
                <a:solidFill>
                  <a:srgbClr val="0070C0"/>
                </a:solidFill>
              </a:rPr>
              <a:t>height[]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47528" y="1268760"/>
            <a:ext cx="8229600" cy="4536504"/>
          </a:xfrm>
        </p:spPr>
        <p:txBody>
          <a:bodyPr/>
          <a:lstStyle/>
          <a:p>
            <a:r>
              <a:rPr lang="zh-CN" altLang="en-US" sz="2800" dirty="0"/>
              <a:t>使用后缀数组解决的题目，很多都依赖</a:t>
            </a:r>
            <a:r>
              <a:rPr lang="en-US" altLang="zh-CN" sz="2800" dirty="0"/>
              <a:t>height[]</a:t>
            </a:r>
            <a:r>
              <a:rPr lang="zh-CN" altLang="en-US" sz="2800" dirty="0"/>
              <a:t>数组完成。</a:t>
            </a:r>
          </a:p>
          <a:p>
            <a:endParaRPr lang="en-US" altLang="zh-CN" sz="1100" dirty="0"/>
          </a:p>
          <a:p>
            <a:r>
              <a:rPr lang="zh-CN" altLang="en-US" dirty="0"/>
              <a:t>定义</a:t>
            </a:r>
            <a:r>
              <a:rPr lang="en-US" altLang="zh-CN" dirty="0"/>
              <a:t>height[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：排名相邻的两个后缀的最长公共前缀长度。</a:t>
            </a:r>
            <a:endParaRPr lang="en-US" altLang="zh-CN" dirty="0"/>
          </a:p>
          <a:p>
            <a:r>
              <a:rPr lang="zh-CN" altLang="en-US" dirty="0"/>
              <a:t>例：“</a:t>
            </a:r>
            <a:r>
              <a:rPr lang="en-US" altLang="zh-CN" dirty="0" err="1"/>
              <a:t>vamamadn</a:t>
            </a:r>
            <a:r>
              <a:rPr lang="en-US" altLang="zh-CN" dirty="0"/>
              <a:t>”</a:t>
            </a:r>
            <a:r>
              <a:rPr lang="zh-CN" altLang="en-US" dirty="0"/>
              <a:t>中，</a:t>
            </a:r>
            <a:endParaRPr lang="en-US" altLang="zh-CN" dirty="0"/>
          </a:p>
          <a:p>
            <a:pPr marL="857250" lvl="2" indent="0">
              <a:buNone/>
            </a:pPr>
            <a:r>
              <a:rPr lang="en-US" altLang="zh-CN" sz="2800" dirty="0" err="1"/>
              <a:t>sa</a:t>
            </a:r>
            <a:r>
              <a:rPr lang="en-US" altLang="zh-CN" sz="2800" dirty="0"/>
              <a:t>[1]</a:t>
            </a:r>
            <a:r>
              <a:rPr lang="zh-CN" altLang="en-US" sz="2800" dirty="0"/>
              <a:t>表示</a:t>
            </a:r>
            <a:r>
              <a:rPr lang="en-US" altLang="zh-CN" sz="2800" dirty="0"/>
              <a:t>"</a:t>
            </a:r>
            <a:r>
              <a:rPr lang="en-US" altLang="zh-CN" sz="2800" dirty="0" err="1"/>
              <a:t>amadn</a:t>
            </a:r>
            <a:r>
              <a:rPr lang="en-US" altLang="zh-CN" sz="2800" dirty="0"/>
              <a:t>"</a:t>
            </a:r>
            <a:r>
              <a:rPr lang="zh-CN" altLang="en-US" sz="2800" dirty="0"/>
              <a:t>，</a:t>
            </a:r>
            <a:endParaRPr lang="en-US" altLang="zh-CN" sz="2800" dirty="0"/>
          </a:p>
          <a:p>
            <a:pPr marL="857250" lvl="2" indent="0">
              <a:buNone/>
            </a:pPr>
            <a:r>
              <a:rPr lang="en-US" altLang="zh-CN" sz="2800" dirty="0" err="1"/>
              <a:t>sa</a:t>
            </a:r>
            <a:r>
              <a:rPr lang="en-US" altLang="zh-CN" sz="2800" dirty="0"/>
              <a:t>[2]</a:t>
            </a:r>
            <a:r>
              <a:rPr lang="zh-CN" altLang="en-US" sz="2800" dirty="0"/>
              <a:t>表示</a:t>
            </a:r>
            <a:r>
              <a:rPr lang="en-US" altLang="zh-CN" sz="2800" dirty="0"/>
              <a:t>"</a:t>
            </a:r>
            <a:r>
              <a:rPr lang="en-US" altLang="zh-CN" sz="2800" dirty="0" err="1"/>
              <a:t>amamadn</a:t>
            </a:r>
            <a:r>
              <a:rPr lang="en-US" altLang="zh-CN" sz="2800" dirty="0"/>
              <a:t>"</a:t>
            </a:r>
            <a:r>
              <a:rPr lang="zh-CN" altLang="en-US" sz="2800" dirty="0"/>
              <a:t>，</a:t>
            </a:r>
            <a:endParaRPr lang="en-US" altLang="zh-CN" sz="2800" dirty="0"/>
          </a:p>
          <a:p>
            <a:pPr marL="857250" lvl="2" indent="0">
              <a:buNone/>
            </a:pPr>
            <a:r>
              <a:rPr lang="zh-CN" altLang="en-US" sz="2800" dirty="0"/>
              <a:t>那么</a:t>
            </a:r>
            <a:r>
              <a:rPr lang="en-US" altLang="zh-CN" sz="2800" dirty="0"/>
              <a:t>height[2]=3</a:t>
            </a:r>
            <a:r>
              <a:rPr lang="zh-CN" altLang="en-US" sz="2800" dirty="0"/>
              <a:t>，表示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[1]</a:t>
            </a:r>
            <a:r>
              <a:rPr lang="zh-CN" altLang="en-US" sz="2800" dirty="0"/>
              <a:t>和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[2]</a:t>
            </a:r>
            <a:r>
              <a:rPr lang="zh-CN" altLang="en-US" sz="2800" dirty="0"/>
              <a:t>这</a:t>
            </a:r>
            <a:r>
              <a:rPr lang="en-US" altLang="zh-CN" sz="2800" dirty="0"/>
              <a:t>2</a:t>
            </a:r>
            <a:r>
              <a:rPr lang="zh-CN" altLang="en-US" sz="2800" dirty="0"/>
              <a:t>个后缀的前</a:t>
            </a:r>
            <a:r>
              <a:rPr lang="en-US" altLang="zh-CN" sz="2800" dirty="0"/>
              <a:t>3</a:t>
            </a:r>
            <a:r>
              <a:rPr lang="zh-CN" altLang="en-US" sz="2800" dirty="0"/>
              <a:t>个字符相同。</a:t>
            </a:r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36"/>
    </mc:Choice>
    <mc:Fallback xmlns="">
      <p:transition spd="slow" advTm="46436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116632"/>
            <a:ext cx="7715200" cy="64807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求</a:t>
            </a:r>
            <a:r>
              <a:rPr lang="en-US" altLang="zh-CN" sz="3600" dirty="0">
                <a:solidFill>
                  <a:srgbClr val="0070C0"/>
                </a:solidFill>
              </a:rPr>
              <a:t>height[]</a:t>
            </a:r>
            <a:r>
              <a:rPr lang="zh-CN" altLang="en-US" sz="3600" dirty="0">
                <a:solidFill>
                  <a:srgbClr val="0070C0"/>
                </a:solidFill>
              </a:rPr>
              <a:t>数组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908720"/>
            <a:ext cx="8229600" cy="583264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800" dirty="0"/>
              <a:t>暴力法：比较所有相邻的前缀，复杂度是</a:t>
            </a:r>
            <a:r>
              <a:rPr lang="en-US" altLang="zh-CN" sz="2800" dirty="0"/>
              <a:t>O(n</a:t>
            </a:r>
            <a:r>
              <a:rPr lang="en-US" altLang="zh-CN" sz="2800" baseline="30000" dirty="0"/>
              <a:t>2</a:t>
            </a:r>
            <a:r>
              <a:rPr lang="en-US" altLang="zh-CN" sz="2800" dirty="0"/>
              <a:t>)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r>
              <a:rPr lang="zh-CN" altLang="en-US" sz="2800" dirty="0"/>
              <a:t>一个复杂度为</a:t>
            </a:r>
            <a:r>
              <a:rPr lang="en-US" altLang="zh-CN" sz="2800" dirty="0">
                <a:solidFill>
                  <a:srgbClr val="FF0000"/>
                </a:solidFill>
              </a:rPr>
              <a:t>O(n)</a:t>
            </a:r>
            <a:r>
              <a:rPr lang="zh-CN" altLang="en-US" sz="2800" dirty="0"/>
              <a:t>的代码，利用</a:t>
            </a:r>
            <a:r>
              <a:rPr lang="en-US" altLang="zh-CN" sz="2800" dirty="0" err="1"/>
              <a:t>sa</a:t>
            </a:r>
            <a:r>
              <a:rPr lang="zh-CN" altLang="en-US" sz="2800" dirty="0"/>
              <a:t>和</a:t>
            </a:r>
            <a:r>
              <a:rPr lang="en-US" altLang="zh-CN" sz="2800" dirty="0" err="1"/>
              <a:t>rk</a:t>
            </a:r>
            <a:r>
              <a:rPr lang="zh-CN" altLang="en-US" sz="2800" dirty="0"/>
              <a:t>：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getheight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(int n){  //n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是字符串长度。</a:t>
            </a:r>
          </a:p>
          <a:p>
            <a:pPr marL="0" indent="0"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j, k=0;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for(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=0 ;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++)  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]]=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   //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用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推导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for(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if(k)  k--;  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int j =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]-1];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while(s[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i+k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]==s[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j+k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])  k++;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height[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]] = k;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6"/>
    </mc:Choice>
    <mc:Fallback xmlns="">
      <p:transition spd="slow" advTm="11656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后缀数组的应用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81200" y="1600201"/>
            <a:ext cx="8363272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）在字符串</a:t>
            </a:r>
            <a:r>
              <a:rPr lang="en-US" altLang="zh-CN" dirty="0"/>
              <a:t>S</a:t>
            </a:r>
            <a:r>
              <a:rPr lang="zh-CN" altLang="en-US" dirty="0"/>
              <a:t>中查找子串</a:t>
            </a:r>
            <a:r>
              <a:rPr lang="en-US" altLang="zh-CN" dirty="0"/>
              <a:t>T</a:t>
            </a:r>
            <a:r>
              <a:rPr lang="zh-CN" altLang="en-US" dirty="0"/>
              <a:t>。见前面说明。</a:t>
            </a:r>
            <a:endParaRPr lang="en-US" altLang="zh-CN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）在字符串</a:t>
            </a:r>
            <a:r>
              <a:rPr lang="en-US" altLang="zh-CN" dirty="0"/>
              <a:t>S</a:t>
            </a:r>
            <a:r>
              <a:rPr lang="zh-CN" altLang="en-US" dirty="0"/>
              <a:t>中找最长重复子串。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先求</a:t>
            </a:r>
            <a:r>
              <a:rPr lang="en-US" altLang="zh-CN" dirty="0"/>
              <a:t>height[]</a:t>
            </a:r>
            <a:r>
              <a:rPr lang="zh-CN" altLang="en-US" dirty="0"/>
              <a:t>数组，其中的最大值</a:t>
            </a:r>
            <a:r>
              <a:rPr lang="en-US" altLang="zh-CN" dirty="0"/>
              <a:t>height[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，就是最长重复子串的长度。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50"/>
    </mc:Choice>
    <mc:Fallback xmlns="">
      <p:transition spd="slow" advTm="2155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7408" y="1196752"/>
            <a:ext cx="9793088" cy="5577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en-US" sz="2400" dirty="0"/>
              <a:t>）找字符串</a:t>
            </a:r>
            <a:r>
              <a:rPr lang="en-US" altLang="zh-CN" sz="2400" dirty="0"/>
              <a:t>S1</a:t>
            </a:r>
            <a:r>
              <a:rPr lang="zh-CN" altLang="en-US" sz="2400" dirty="0"/>
              <a:t>和</a:t>
            </a:r>
            <a:r>
              <a:rPr lang="en-US" altLang="zh-CN" sz="2400" dirty="0"/>
              <a:t>S2</a:t>
            </a:r>
            <a:r>
              <a:rPr lang="zh-CN" altLang="en-US" sz="2400" dirty="0"/>
              <a:t>的最长公共子串。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子串是串的一个连续部分，比如字符串</a:t>
            </a:r>
            <a:r>
              <a:rPr lang="en-US" altLang="zh-CN" sz="2400" dirty="0"/>
              <a:t>”</a:t>
            </a:r>
            <a:r>
              <a:rPr lang="en-US" altLang="zh-CN" sz="2400" dirty="0" err="1"/>
              <a:t>abcf</a:t>
            </a:r>
            <a:r>
              <a:rPr lang="en-US" altLang="zh-CN" sz="2400" dirty="0"/>
              <a:t>”</a:t>
            </a:r>
            <a:r>
              <a:rPr lang="zh-CN" altLang="en-US" sz="2400" dirty="0"/>
              <a:t>和</a:t>
            </a:r>
            <a:r>
              <a:rPr lang="en-US" altLang="zh-CN" sz="2400" dirty="0"/>
              <a:t>” </a:t>
            </a:r>
            <a:r>
              <a:rPr lang="en-US" altLang="zh-CN" sz="2400" dirty="0" err="1"/>
              <a:t>bcef</a:t>
            </a:r>
            <a:r>
              <a:rPr lang="en-US" altLang="zh-CN" sz="2400" dirty="0"/>
              <a:t>”</a:t>
            </a:r>
            <a:r>
              <a:rPr lang="zh-CN" altLang="en-US" sz="2400" dirty="0"/>
              <a:t>的最长公共子串为</a:t>
            </a:r>
            <a:r>
              <a:rPr lang="en-US" altLang="zh-CN" sz="2400" dirty="0"/>
              <a:t>” </a:t>
            </a:r>
            <a:r>
              <a:rPr lang="en-US" altLang="zh-CN" sz="2400" dirty="0" err="1"/>
              <a:t>bc</a:t>
            </a:r>
            <a:r>
              <a:rPr lang="en-US" altLang="zh-CN" sz="2400" dirty="0"/>
              <a:t>”</a:t>
            </a:r>
            <a:r>
              <a:rPr lang="zh-CN" altLang="en-US" sz="2400" dirty="0"/>
              <a:t> 。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数据规模小：用动态规划求解。设</a:t>
            </a:r>
            <a:r>
              <a:rPr lang="en-US" altLang="zh-CN" sz="2400" dirty="0"/>
              <a:t>S1</a:t>
            </a:r>
            <a:r>
              <a:rPr lang="zh-CN" altLang="en-US" sz="2400" dirty="0"/>
              <a:t>、</a:t>
            </a:r>
            <a:r>
              <a:rPr lang="en-US" altLang="zh-CN" sz="2400" dirty="0"/>
              <a:t>S2</a:t>
            </a:r>
            <a:r>
              <a:rPr lang="zh-CN" altLang="en-US" sz="2400" dirty="0"/>
              <a:t>的长度分别是</a:t>
            </a:r>
            <a:r>
              <a:rPr lang="en-US" altLang="zh-CN" sz="2400" dirty="0"/>
              <a:t>m</a:t>
            </a:r>
            <a:r>
              <a:rPr lang="zh-CN" altLang="en-US" sz="2400" dirty="0"/>
              <a:t>、</a:t>
            </a:r>
            <a:r>
              <a:rPr lang="en-US" altLang="zh-CN" sz="2400" dirty="0"/>
              <a:t>n</a:t>
            </a:r>
            <a:r>
              <a:rPr lang="zh-CN" altLang="en-US" sz="2400" dirty="0"/>
              <a:t>，复杂度是</a:t>
            </a:r>
            <a:r>
              <a:rPr lang="en-US" altLang="zh-CN" sz="2400" dirty="0"/>
              <a:t>O(</a:t>
            </a:r>
            <a:r>
              <a:rPr lang="en-US" altLang="zh-CN" sz="2400" dirty="0" err="1"/>
              <a:t>mn</a:t>
            </a:r>
            <a:r>
              <a:rPr lang="en-US" altLang="zh-CN" sz="2400" dirty="0"/>
              <a:t>)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数据规模大：</a:t>
            </a:r>
            <a:r>
              <a:rPr lang="en-US" altLang="zh-CN" sz="2400" dirty="0"/>
              <a:t>m, n &gt; 10000</a:t>
            </a:r>
            <a:r>
              <a:rPr lang="zh-CN" altLang="en-US" sz="2400" dirty="0"/>
              <a:t>，用后缀数组。</a:t>
            </a:r>
          </a:p>
          <a:p>
            <a:pPr marL="0" indent="0">
              <a:buNone/>
            </a:pPr>
            <a:r>
              <a:rPr lang="zh-CN" altLang="en-US" sz="2400" dirty="0"/>
              <a:t>   方法：合并</a:t>
            </a:r>
            <a:r>
              <a:rPr lang="en-US" altLang="zh-CN" sz="2400" dirty="0"/>
              <a:t>S1</a:t>
            </a:r>
            <a:r>
              <a:rPr lang="zh-CN" altLang="en-US" sz="2400" dirty="0"/>
              <a:t>和</a:t>
            </a:r>
            <a:r>
              <a:rPr lang="en-US" altLang="zh-CN" sz="2400" dirty="0"/>
              <a:t>S2</a:t>
            </a:r>
            <a:r>
              <a:rPr lang="zh-CN" altLang="en-US" sz="2400" dirty="0"/>
              <a:t>，得到一个大串</a:t>
            </a:r>
            <a:r>
              <a:rPr lang="en-US" altLang="zh-CN" sz="2400" dirty="0"/>
              <a:t>S</a:t>
            </a:r>
            <a:r>
              <a:rPr lang="zh-CN" altLang="en-US" sz="2400" dirty="0"/>
              <a:t>，就变成了最长重复子串问题。</a:t>
            </a:r>
            <a:r>
              <a:rPr lang="zh-CN" altLang="en-US" sz="2000" dirty="0"/>
              <a:t>合并时，在</a:t>
            </a:r>
            <a:r>
              <a:rPr lang="en-US" altLang="zh-CN" sz="2000" dirty="0"/>
              <a:t>S1</a:t>
            </a:r>
            <a:r>
              <a:rPr lang="zh-CN" altLang="en-US" sz="2000" dirty="0"/>
              <a:t>和</a:t>
            </a:r>
            <a:r>
              <a:rPr lang="en-US" altLang="zh-CN" sz="2000" dirty="0"/>
              <a:t>S2</a:t>
            </a:r>
            <a:r>
              <a:rPr lang="zh-CN" altLang="en-US" sz="2000" dirty="0"/>
              <a:t>之间插入一个未出现过的特殊字符，例如’</a:t>
            </a:r>
            <a:r>
              <a:rPr lang="en-US" altLang="zh-CN" sz="2000" dirty="0"/>
              <a:t>$’</a:t>
            </a:r>
            <a:r>
              <a:rPr lang="zh-CN" altLang="en-US" sz="2000" dirty="0"/>
              <a:t>，进行分隔，避免合并产生更长的子串。</a:t>
            </a:r>
            <a:endParaRPr lang="zh-CN" altLang="en-US" sz="24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64"/>
    </mc:Choice>
    <mc:Fallback xmlns="">
      <p:transition spd="slow" advTm="4706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后缀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1424" y="1600201"/>
            <a:ext cx="6552728" cy="452596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后缀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(suffix)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：一个字符串，它的一个后缀是指从某个位置开始到末尾的一个子串。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例：字符串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vamamadn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，它的后缀有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s[0]=”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vamamadn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	s[1]=”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amamadn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</a:p>
          <a:p>
            <a:pPr marL="457200" lvl="1" indent="0">
              <a:buNone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s[2]=”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mamadn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</a:p>
          <a:p>
            <a:pPr marL="400050" lvl="1" indent="0">
              <a:buNone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	……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192" y="1454262"/>
            <a:ext cx="2016224" cy="48178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05"/>
    </mc:Choice>
    <mc:Fallback xmlns="">
      <p:transition spd="slow" advTm="3390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1424" y="1340768"/>
            <a:ext cx="9299376" cy="964704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后缀树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(suffix tree)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：把所有的后缀子串，用字典树的方法建立的一棵树。（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特殊符号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$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表示末尾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</a:p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19458" name="Picture 2" descr="C:\Users\luo\AppData\Local\Temp\ksohtml5984\wps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9" y="2411810"/>
            <a:ext cx="7927173" cy="429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405"/>
    </mc:Choice>
    <mc:Fallback xmlns="">
      <p:transition spd="slow" advTm="2840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后缀树和后缀数组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7408" y="1628801"/>
            <a:ext cx="9443392" cy="2376264"/>
          </a:xfrm>
        </p:spPr>
        <p:txBody>
          <a:bodyPr/>
          <a:lstStyle/>
          <a:p>
            <a:r>
              <a:rPr lang="zh-CN" altLang="en-US" dirty="0"/>
              <a:t>后缀树：构造和编程不太方便</a:t>
            </a:r>
            <a:endParaRPr lang="en-US" altLang="zh-CN" dirty="0"/>
          </a:p>
          <a:p>
            <a:endParaRPr lang="en-US" altLang="zh-CN" sz="1800" dirty="0"/>
          </a:p>
          <a:p>
            <a:r>
              <a:rPr lang="zh-CN" altLang="en-US" dirty="0"/>
              <a:t>后缀数组：用起来更简单</a:t>
            </a:r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6866" name="Picture 2" descr="æ¥çæºå¾å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632" y="2536710"/>
            <a:ext cx="2627785" cy="4321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83"/>
    </mc:Choice>
    <mc:Fallback xmlns="">
      <p:transition spd="slow" advTm="1728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3432" y="414378"/>
            <a:ext cx="9223300" cy="63408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后缀数组</a:t>
            </a:r>
          </a:p>
        </p:txBody>
      </p:sp>
      <p:sp>
        <p:nvSpPr>
          <p:cNvPr id="7" name="矩形 6"/>
          <p:cNvSpPr/>
          <p:nvPr/>
        </p:nvSpPr>
        <p:spPr>
          <a:xfrm>
            <a:off x="1487488" y="1270502"/>
            <a:ext cx="8723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400" kern="100" dirty="0">
                <a:latin typeface="宋体" panose="02010600030101010101" pitchFamily="2" charset="-122"/>
              </a:rPr>
              <a:t>后缀数组：按字典序对应的后缀下标。</a:t>
            </a:r>
            <a:endParaRPr lang="en-US" altLang="zh-CN" sz="2400" kern="100" dirty="0">
              <a:latin typeface="宋体" panose="02010600030101010101" pitchFamily="2" charset="-122"/>
            </a:endParaRPr>
          </a:p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2400" kern="100" dirty="0">
                <a:latin typeface="Times New Roman" panose="02020603050405020304" pitchFamily="18" charset="0"/>
              </a:rPr>
              <a:t>int </a:t>
            </a:r>
            <a:r>
              <a:rPr lang="en-US" altLang="zh-CN" sz="2400" kern="100" dirty="0" err="1">
                <a:latin typeface="Times New Roman" panose="02020603050405020304" pitchFamily="18" charset="0"/>
              </a:rPr>
              <a:t>sa</a:t>
            </a:r>
            <a:r>
              <a:rPr lang="en-US" altLang="zh-CN" sz="2400" kern="100" dirty="0">
                <a:latin typeface="Times New Roman" panose="02020603050405020304" pitchFamily="18" charset="0"/>
              </a:rPr>
              <a:t>[] = {5, 3, 1, 6, 4, 2, 7, 0}</a:t>
            </a:r>
            <a:endParaRPr lang="zh-CN" altLang="en-US" sz="2400" kern="100" dirty="0">
              <a:latin typeface="Calibri" panose="020F050202020403020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595" y="2695056"/>
            <a:ext cx="8448675" cy="3876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24"/>
    </mc:Choice>
    <mc:Fallback xmlns="">
      <p:transition spd="slow" advTm="10452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977132" y="188640"/>
            <a:ext cx="8229600" cy="634082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sz="2800" kern="100" dirty="0">
                <a:solidFill>
                  <a:srgbClr val="0070C0"/>
                </a:solidFill>
                <a:latin typeface="Times New Roman" panose="02020603050405020304" pitchFamily="18" charset="0"/>
              </a:rPr>
              <a:t>int </a:t>
            </a:r>
            <a:r>
              <a:rPr lang="en-US" altLang="zh-CN" sz="2800" kern="100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sa</a:t>
            </a:r>
            <a:r>
              <a:rPr lang="en-US" altLang="zh-CN" sz="2800" kern="100" dirty="0">
                <a:solidFill>
                  <a:srgbClr val="0070C0"/>
                </a:solidFill>
                <a:latin typeface="Times New Roman" panose="02020603050405020304" pitchFamily="18" charset="0"/>
              </a:rPr>
              <a:t>[] = {5, 3, 1, 6, 4, 2, 7, 0}</a:t>
            </a:r>
            <a:endParaRPr lang="zh-CN" altLang="en-US" sz="2800" kern="100" dirty="0">
              <a:solidFill>
                <a:srgbClr val="0070C0"/>
              </a:solidFill>
              <a:latin typeface="Calibri" panose="020F050202020403020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9416" y="822722"/>
            <a:ext cx="9371384" cy="2318246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后缀数组的数字顺序，就是后缀子串的字典顺序，记录了子串的有序排列。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例：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sa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[0]=5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，意思是：排名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的子串，是原字符串中从第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个位置开始的后缀子串，即“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adn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384" y="2996952"/>
            <a:ext cx="7786892" cy="3573016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8544272" y="2708920"/>
            <a:ext cx="216024" cy="8640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19"/>
    </mc:Choice>
    <mc:Fallback xmlns="">
      <p:transition spd="slow" advTm="21219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5" y="3082156"/>
            <a:ext cx="7705675" cy="353574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63408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后缀数组应用举例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7408" y="908721"/>
            <a:ext cx="9443392" cy="2160240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查找子串（单模匹配）：在母串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中查找子串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方法：在后缀数组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sa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[]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上做二分搜索。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复杂度：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O(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mlogn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是子串长度，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是母串长度</a:t>
            </a:r>
          </a:p>
          <a:p>
            <a:pPr marL="0" indent="0" algn="ctr">
              <a:buNone/>
            </a:pP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例：找子串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”ad”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>
            <a:off x="7248128" y="2891222"/>
            <a:ext cx="360040" cy="3600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781"/>
    </mc:Choice>
    <mc:Fallback xmlns="">
      <p:transition spd="slow" advTm="6178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关键问题：如何求后缀数组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后缀数组实际是对后缀的排序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快速排序？</a:t>
            </a:r>
            <a:endParaRPr lang="en-US" altLang="zh-CN" dirty="0"/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所有元素的比较次数是</a:t>
            </a:r>
            <a:r>
              <a:rPr lang="en-US" altLang="zh-CN" dirty="0"/>
              <a:t>O(</a:t>
            </a:r>
            <a:r>
              <a:rPr lang="en-US" altLang="zh-CN" dirty="0" err="1"/>
              <a:t>nlogn</a:t>
            </a:r>
            <a:r>
              <a:rPr lang="en-US" altLang="zh-CN" dirty="0"/>
              <a:t>)</a:t>
            </a:r>
            <a:r>
              <a:rPr lang="zh-CN" altLang="en-US" dirty="0"/>
              <a:t>，在应用到字符串排序时，每</a:t>
            </a:r>
            <a:r>
              <a:rPr lang="en-US" altLang="zh-CN" dirty="0"/>
              <a:t>2</a:t>
            </a:r>
            <a:r>
              <a:rPr lang="zh-CN" altLang="en-US" dirty="0"/>
              <a:t>个字符串还有</a:t>
            </a:r>
            <a:r>
              <a:rPr lang="en-US" altLang="zh-CN" dirty="0"/>
              <a:t>O(n)</a:t>
            </a:r>
            <a:r>
              <a:rPr lang="zh-CN" altLang="en-US" dirty="0"/>
              <a:t>的比较。</a:t>
            </a:r>
            <a:endParaRPr lang="en-US" altLang="zh-CN" dirty="0"/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总复杂度是</a:t>
            </a:r>
            <a:r>
              <a:rPr lang="en-US" altLang="zh-CN" dirty="0"/>
              <a:t>O(n</a:t>
            </a:r>
            <a:r>
              <a:rPr lang="en-US" altLang="zh-CN" baseline="30000" dirty="0"/>
              <a:t>2</a:t>
            </a:r>
            <a:r>
              <a:rPr lang="en-US" altLang="zh-CN" dirty="0"/>
              <a:t>logn)</a:t>
            </a:r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不够好。</a:t>
            </a:r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97"/>
    </mc:Choice>
    <mc:Fallback xmlns="">
      <p:transition spd="slow" advTm="31297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1971</Words>
  <Application>Microsoft Office PowerPoint</Application>
  <PresentationFormat>宽屏</PresentationFormat>
  <Paragraphs>231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9" baseType="lpstr">
      <vt:lpstr>等线</vt:lpstr>
      <vt:lpstr>等线 Light</vt:lpstr>
      <vt:lpstr>黑体</vt:lpstr>
      <vt:lpstr>宋体</vt:lpstr>
      <vt:lpstr>Arial</vt:lpstr>
      <vt:lpstr>Calibri</vt:lpstr>
      <vt:lpstr>Calibri Light</vt:lpstr>
      <vt:lpstr>Courier New</vt:lpstr>
      <vt:lpstr>Times New Roman</vt:lpstr>
      <vt:lpstr>Wingdings</vt:lpstr>
      <vt:lpstr>默认设计模板</vt:lpstr>
      <vt:lpstr>9.7 后缀树和后缀数组</vt:lpstr>
      <vt:lpstr>后缀树和后缀数组</vt:lpstr>
      <vt:lpstr>后缀</vt:lpstr>
      <vt:lpstr>后缀树</vt:lpstr>
      <vt:lpstr>后缀树和后缀数组</vt:lpstr>
      <vt:lpstr>后缀数组</vt:lpstr>
      <vt:lpstr>int sa[] = {5, 3, 1, 6, 4, 2, 7, 0}</vt:lpstr>
      <vt:lpstr>后缀数组应用举例</vt:lpstr>
      <vt:lpstr>关键问题：如何求后缀数组</vt:lpstr>
      <vt:lpstr>经典算法：倍增法后缀排序</vt:lpstr>
      <vt:lpstr>PowerPoint 演示文稿</vt:lpstr>
      <vt:lpstr>PowerPoint 演示文稿</vt:lpstr>
      <vt:lpstr>PowerPoint 演示文稿</vt:lpstr>
      <vt:lpstr>一个问题</vt:lpstr>
      <vt:lpstr>改进</vt:lpstr>
      <vt:lpstr>PowerPoint 演示文稿</vt:lpstr>
      <vt:lpstr>复杂度</vt:lpstr>
      <vt:lpstr>核心数据：rk[]和sa[]</vt:lpstr>
      <vt:lpstr>PowerPoint 演示文稿</vt:lpstr>
      <vt:lpstr>rk[]和sa[] 互为逆运算</vt:lpstr>
      <vt:lpstr>排序求rk[]</vt:lpstr>
      <vt:lpstr>基数排序</vt:lpstr>
      <vt:lpstr>借用“哈希”的思路</vt:lpstr>
      <vt:lpstr>基数排序和快速排序   对比</vt:lpstr>
      <vt:lpstr>高度数组height[]</vt:lpstr>
      <vt:lpstr>求height[]数组</vt:lpstr>
      <vt:lpstr>后缀数组的应用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creator>微软用户</dc:creator>
  <cp:lastModifiedBy>ECUST</cp:lastModifiedBy>
  <cp:revision>1682</cp:revision>
  <dcterms:created xsi:type="dcterms:W3CDTF">2012-02-15T09:22:00Z</dcterms:created>
  <dcterms:modified xsi:type="dcterms:W3CDTF">2023-02-23T11:01:06Z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